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21"/>
    <p:sldId id="257" r:id="rId22"/>
    <p:sldId id="258" r:id="rId23"/>
    <p:sldId id="259" r:id="rId24"/>
    <p:sldId id="260" r:id="rId25"/>
    <p:sldId id="261" r:id="rId26"/>
    <p:sldId id="262" r:id="rId27"/>
    <p:sldId id="263"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Lexend Deca" charset="1" panose="00000000000000000000"/>
      <p:regular r:id="rId14"/>
    </p:embeddedFont>
    <p:embeddedFont>
      <p:font typeface="Fira Sans Bold" charset="1" panose="020B0803050000020004"/>
      <p:regular r:id="rId15"/>
    </p:embeddedFont>
    <p:embeddedFont>
      <p:font typeface="Fira Sans Bold Bold" charset="1" panose="020B0903050000020004"/>
      <p:regular r:id="rId16"/>
    </p:embeddedFont>
    <p:embeddedFont>
      <p:font typeface="Fira Sans Bold Italics" charset="1" panose="020B0803050000020004"/>
      <p:regular r:id="rId17"/>
    </p:embeddedFont>
    <p:embeddedFont>
      <p:font typeface="Fira Sans Bold Bold Italics" charset="1" panose="020B0903050000020004"/>
      <p:regular r:id="rId18"/>
    </p:embeddedFont>
    <p:embeddedFont>
      <p:font typeface="Noto Serif Display Black" charset="1" panose="02020A02080505020204"/>
      <p:regular r:id="rId19"/>
    </p:embeddedFont>
    <p:embeddedFont>
      <p:font typeface="Noto Serif Display Black Italics" charset="1" panose="02020A0208050509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API Web: API Web là một loại API sử dụng giao thức HTTP để cho phép các ứng dụng tương tác với các dịch vụ web như Google Maps, Facebook, Twitter, và PayPal.</a:t>
            </a:r>
          </a:p>
          <a:p>
            <a:r>
              <a:rPr lang="en-US"/>
              <a:t>•	API RESTful: REST (Representational State Transfer) là một kiến trúc được sử dụng để phát triển các dịch vụ web. API RESTful là một loại API sử dụng các phương thức HTTP như GET, POST, PUT và DELETE để thực hiện các yêu cầu và truy xuất dữ liệu.</a:t>
            </a:r>
          </a:p>
          <a:p>
            <a:r>
              <a:rPr lang="en-US"/>
              <a:t>•	API SOAP: SOAP (Simple Object Access Protocol) là một giao thức được sử dụng để truyền thông tin giữa các ứng dụng. API SOAP sử dụng XML để định dạng dữ liệu và cung cấp các tính năng bảo mật và kiểm soát phiên.</a:t>
            </a:r>
          </a:p>
          <a:p>
            <a:r>
              <a:rPr lang="en-US"/>
              <a:t>•	API nhúng: API nhúng được sử dụng để kết nối các thiết bị nhúng như cảm biến, thiết bị điều khiển và robot với các ứng dụng.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***Mục tiêu: Phát triển một phần mềm dịch thuật trên desktop bằng API Google Translate, với khả năng dịch thuật giữa các ngôn ngữ khác nhau và đáp ứng nhu cầu sử dụng của người dùng.</a:t>
            </a:r>
          </a:p>
          <a:p>
            <a:r>
              <a:rPr lang="en-US"/>
              <a:t/>
            </a:r>
          </a:p>
          <a:p>
            <a:r>
              <a:rPr lang="en-US"/>
              <a:t>***Lý do</a:t>
            </a:r>
          </a:p>
          <a:p>
            <a:r>
              <a:rPr lang="en-US"/>
              <a:t>1.	Nhu cầu dịch thuật của người dùng: </a:t>
            </a:r>
          </a:p>
          <a:p>
            <a:r>
              <a:rPr lang="en-US"/>
              <a:t>-Vì, không phải ai cũng biết ngoại ngữ</a:t>
            </a:r>
          </a:p>
          <a:p>
            <a:r>
              <a:rPr lang="en-US"/>
              <a:t>- hoặc có thể nói, viết và đọc được nhiều loại ngôn ngữ khác nhau là một vấn đề nan giải.</a:t>
            </a:r>
          </a:p>
          <a:p>
            <a:r>
              <a:rPr lang="en-US"/>
              <a:t>2.	Sự tiện lợi và nhanh chóng: Phần mềm dịch thuật trên desktop sẽ giúp cho người dùng tiết kiệm thời gian và công sức khi cần dịch các văn bản, thông tin hay trao đổi với người nước ngoài. Thay vì phải tìm kiếm các công cụ dịch thuật trực tuyến trên trình duyệt, người dùng có thể sử dụng phần mềm dịch thuật trên desktop với giao diện thân thiện và dễ sử dụng hơn.</a:t>
            </a:r>
          </a:p>
          <a:p>
            <a:r>
              <a:rPr lang="en-US"/>
              <a:t>3.	API Google Translate đáp ứng được nhu cầu dịch thuật của nhiều ngôn ngữ: </a:t>
            </a:r>
          </a:p>
          <a:p>
            <a:r>
              <a:rPr lang="en-US"/>
              <a:t>- API hỗ trợ hơn 100 ngôn ngữ, cho phép người dùng dịch thuật giữa các ngôn ngữ khác nhau. </a:t>
            </a:r>
          </a:p>
          <a:p>
            <a:r>
              <a:rPr lang="en-US"/>
              <a:t>- API này miễn phí</a:t>
            </a:r>
          </a:p>
          <a:p>
            <a:r>
              <a:rPr lang="en-US"/>
              <a:t>4.	Đáp ứng yêu cầu của đồ án môn lập trình mạng: Việc phát triển phần mềm dịch thuật trên desktop sử dụng API Google Translate sẽ giúp sinh viên hiểu và áp dụng các kiến thức về lập trình mạng vào thực tế. Đồng thời, đây cũng là cơ hội để sinh viên rèn luyện kỹ năng lập trình, phát triển phần mềm và tương tác với 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0.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0">
            <a:off x="9723848" y="1114039"/>
            <a:ext cx="7984303" cy="8058923"/>
          </a:xfrm>
          <a:prstGeom prst="rect">
            <a:avLst/>
          </a:prstGeom>
        </p:spPr>
      </p:pic>
      <p:sp>
        <p:nvSpPr>
          <p:cNvPr name="TextBox 4" id="4"/>
          <p:cNvSpPr txBox="true"/>
          <p:nvPr/>
        </p:nvSpPr>
        <p:spPr>
          <a:xfrm rot="0">
            <a:off x="1028700" y="5391900"/>
            <a:ext cx="7195731" cy="3866400"/>
          </a:xfrm>
          <a:prstGeom prst="rect">
            <a:avLst/>
          </a:prstGeom>
        </p:spPr>
        <p:txBody>
          <a:bodyPr anchor="t" rtlCol="false" tIns="0" lIns="0" bIns="0" rIns="0">
            <a:spAutoFit/>
          </a:bodyPr>
          <a:lstStyle/>
          <a:p>
            <a:pPr>
              <a:lnSpc>
                <a:spcPts val="10199"/>
              </a:lnSpc>
            </a:pPr>
            <a:r>
              <a:rPr lang="en-US" sz="8499">
                <a:solidFill>
                  <a:srgbClr val="242423"/>
                </a:solidFill>
                <a:latin typeface="Fira Sans Bold"/>
              </a:rPr>
              <a:t>Phần mềm dịch thuật KdgTranslate</a:t>
            </a:r>
          </a:p>
        </p:txBody>
      </p:sp>
      <p:pic>
        <p:nvPicPr>
          <p:cNvPr name="Picture 5" id="5"/>
          <p:cNvPicPr>
            <a:picLocks noChangeAspect="true"/>
          </p:cNvPicPr>
          <p:nvPr/>
        </p:nvPicPr>
        <p:blipFill>
          <a:blip r:embed="rId3"/>
          <a:srcRect l="0" t="0" r="0" b="0"/>
          <a:stretch>
            <a:fillRect/>
          </a:stretch>
        </p:blipFill>
        <p:spPr>
          <a:xfrm flipH="false" flipV="false" rot="303696">
            <a:off x="8330052" y="634675"/>
            <a:ext cx="4883541" cy="261016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5054176" y="7132742"/>
            <a:ext cx="2205124" cy="2125558"/>
          </a:xfrm>
          <a:prstGeom prst="rect">
            <a:avLst/>
          </a:prstGeom>
        </p:spPr>
      </p:pic>
      <p:sp>
        <p:nvSpPr>
          <p:cNvPr name="TextBox 7" id="7"/>
          <p:cNvSpPr txBox="true"/>
          <p:nvPr/>
        </p:nvSpPr>
        <p:spPr>
          <a:xfrm rot="0">
            <a:off x="1028700" y="1066414"/>
            <a:ext cx="5677733" cy="1254962"/>
          </a:xfrm>
          <a:prstGeom prst="rect">
            <a:avLst/>
          </a:prstGeom>
        </p:spPr>
        <p:txBody>
          <a:bodyPr anchor="t" rtlCol="false" tIns="0" lIns="0" bIns="0" rIns="0">
            <a:spAutoFit/>
          </a:bodyPr>
          <a:lstStyle/>
          <a:p>
            <a:pPr>
              <a:lnSpc>
                <a:spcPts val="3360"/>
              </a:lnSpc>
            </a:pPr>
            <a:r>
              <a:rPr lang="en-US" sz="2400" spc="-24">
                <a:solidFill>
                  <a:srgbClr val="242423"/>
                </a:solidFill>
                <a:latin typeface="Clear Sans Regular"/>
              </a:rPr>
              <a:t>Nguyễn Khả Đăng</a:t>
            </a:r>
          </a:p>
          <a:p>
            <a:pPr>
              <a:lnSpc>
                <a:spcPts val="3360"/>
              </a:lnSpc>
            </a:pPr>
            <a:r>
              <a:rPr lang="en-US" sz="2400" spc="-24">
                <a:solidFill>
                  <a:srgbClr val="242423"/>
                </a:solidFill>
                <a:latin typeface="Clear Sans Regular"/>
              </a:rPr>
              <a:t>2041070501</a:t>
            </a:r>
          </a:p>
          <a:p>
            <a:pPr>
              <a:lnSpc>
                <a:spcPts val="3359"/>
              </a:lnSpc>
              <a:spcBef>
                <a:spcPct val="0"/>
              </a:spcBef>
            </a:pPr>
            <a:r>
              <a:rPr lang="en-US" sz="2399" spc="-23">
                <a:solidFill>
                  <a:srgbClr val="242423"/>
                </a:solidFill>
                <a:latin typeface="Clear Sans Regular"/>
              </a:rPr>
              <a:t>K65-HTTT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0">
            <a:off x="15365687" y="7601376"/>
            <a:ext cx="4449284" cy="2382046"/>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519308" y="515294"/>
            <a:ext cx="4449284" cy="2382046"/>
          </a:xfrm>
          <a:prstGeom prst="rect">
            <a:avLst/>
          </a:prstGeom>
        </p:spPr>
      </p:pic>
      <p:pic>
        <p:nvPicPr>
          <p:cNvPr name="Picture 5" id="5"/>
          <p:cNvPicPr>
            <a:picLocks noChangeAspect="true"/>
          </p:cNvPicPr>
          <p:nvPr/>
        </p:nvPicPr>
        <p:blipFill>
          <a:blip r:embed="rId3">
            <a:alphaModFix amt="99000"/>
          </a:blip>
          <a:srcRect l="0" t="0" r="0" b="0"/>
          <a:stretch>
            <a:fillRect/>
          </a:stretch>
        </p:blipFill>
        <p:spPr>
          <a:xfrm flipH="false" flipV="false" rot="0">
            <a:off x="6589164" y="2349797"/>
            <a:ext cx="5109672" cy="5587406"/>
          </a:xfrm>
          <a:prstGeom prst="rect">
            <a:avLst/>
          </a:prstGeom>
        </p:spPr>
      </p:pic>
      <p:sp>
        <p:nvSpPr>
          <p:cNvPr name="TextBox 6" id="6"/>
          <p:cNvSpPr txBox="true"/>
          <p:nvPr/>
        </p:nvSpPr>
        <p:spPr>
          <a:xfrm rot="0">
            <a:off x="1674974" y="1706317"/>
            <a:ext cx="14938052" cy="870359"/>
          </a:xfrm>
          <a:prstGeom prst="rect">
            <a:avLst/>
          </a:prstGeom>
        </p:spPr>
        <p:txBody>
          <a:bodyPr anchor="t" rtlCol="false" tIns="0" lIns="0" bIns="0" rIns="0">
            <a:spAutoFit/>
          </a:bodyPr>
          <a:lstStyle/>
          <a:p>
            <a:pPr algn="ctr">
              <a:lnSpc>
                <a:spcPts val="6889"/>
              </a:lnSpc>
            </a:pPr>
            <a:r>
              <a:rPr lang="en-US" sz="5741">
                <a:solidFill>
                  <a:srgbClr val="242423"/>
                </a:solidFill>
                <a:latin typeface="Clear Sans Regular"/>
              </a:rPr>
              <a:t>Nội Dung</a:t>
            </a:r>
          </a:p>
        </p:txBody>
      </p:sp>
      <p:sp>
        <p:nvSpPr>
          <p:cNvPr name="TextBox 7" id="7"/>
          <p:cNvSpPr txBox="true"/>
          <p:nvPr/>
        </p:nvSpPr>
        <p:spPr>
          <a:xfrm rot="0">
            <a:off x="5377765" y="3787628"/>
            <a:ext cx="9255951" cy="3296920"/>
          </a:xfrm>
          <a:prstGeom prst="rect">
            <a:avLst/>
          </a:prstGeom>
        </p:spPr>
        <p:txBody>
          <a:bodyPr anchor="t" rtlCol="false" tIns="0" lIns="0" bIns="0" rIns="0">
            <a:spAutoFit/>
          </a:bodyPr>
          <a:lstStyle/>
          <a:p>
            <a:pPr marL="734059" indent="-367030" lvl="1">
              <a:lnSpc>
                <a:spcPts val="5269"/>
              </a:lnSpc>
              <a:buFont typeface="Arial"/>
              <a:buChar char="•"/>
            </a:pPr>
            <a:r>
              <a:rPr lang="en-US" sz="3399">
                <a:solidFill>
                  <a:srgbClr val="242423"/>
                </a:solidFill>
                <a:latin typeface="Noto Serif Display Black"/>
              </a:rPr>
              <a:t>   Cơ sở lý thuyết</a:t>
            </a:r>
          </a:p>
          <a:p>
            <a:pPr marL="734059" indent="-367030" lvl="1">
              <a:lnSpc>
                <a:spcPts val="5269"/>
              </a:lnSpc>
              <a:buFont typeface="Arial"/>
              <a:buChar char="•"/>
            </a:pPr>
            <a:r>
              <a:rPr lang="en-US" sz="3399">
                <a:solidFill>
                  <a:srgbClr val="242423"/>
                </a:solidFill>
                <a:latin typeface="Noto Serif Display Black"/>
              </a:rPr>
              <a:t>   Giới thiệu sơ lược về đề tài</a:t>
            </a:r>
          </a:p>
          <a:p>
            <a:pPr marL="734059" indent="-367030" lvl="1">
              <a:lnSpc>
                <a:spcPts val="5269"/>
              </a:lnSpc>
              <a:buFont typeface="Arial"/>
              <a:buChar char="•"/>
            </a:pPr>
            <a:r>
              <a:rPr lang="en-US" sz="3399">
                <a:solidFill>
                  <a:srgbClr val="242423"/>
                </a:solidFill>
                <a:latin typeface="Noto Serif Display Black"/>
              </a:rPr>
              <a:t>   Giới thiệu về phần mềm</a:t>
            </a:r>
          </a:p>
          <a:p>
            <a:pPr marL="734059" indent="-367030" lvl="1">
              <a:lnSpc>
                <a:spcPts val="5269"/>
              </a:lnSpc>
              <a:buFont typeface="Arial"/>
              <a:buChar char="•"/>
            </a:pPr>
            <a:r>
              <a:rPr lang="en-US" sz="3399">
                <a:solidFill>
                  <a:srgbClr val="242423"/>
                </a:solidFill>
                <a:latin typeface="Noto Serif Display Black"/>
              </a:rPr>
              <a:t>   Bài toán cốt lõi</a:t>
            </a:r>
          </a:p>
          <a:p>
            <a:pPr marL="734059" indent="-367030" lvl="1">
              <a:lnSpc>
                <a:spcPts val="5269"/>
              </a:lnSpc>
              <a:buFont typeface="Arial"/>
              <a:buChar char="•"/>
            </a:pPr>
            <a:r>
              <a:rPr lang="en-US" sz="3399">
                <a:solidFill>
                  <a:srgbClr val="242423"/>
                </a:solidFill>
                <a:latin typeface="Noto Serif Display Black"/>
              </a:rPr>
              <a:t>   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144839" cy="10287000"/>
          </a:xfrm>
          <a:prstGeom prst="rect">
            <a:avLst/>
          </a:prstGeom>
          <a:solidFill>
            <a:srgbClr val="F3F3F3"/>
          </a:solidFill>
        </p:spPr>
      </p:sp>
      <p:sp>
        <p:nvSpPr>
          <p:cNvPr name="TextBox 3" id="3"/>
          <p:cNvSpPr txBox="true"/>
          <p:nvPr/>
        </p:nvSpPr>
        <p:spPr>
          <a:xfrm rot="0">
            <a:off x="7791033" y="1016066"/>
            <a:ext cx="7677605" cy="819150"/>
          </a:xfrm>
          <a:prstGeom prst="rect">
            <a:avLst/>
          </a:prstGeom>
        </p:spPr>
        <p:txBody>
          <a:bodyPr anchor="t" rtlCol="false" tIns="0" lIns="0" bIns="0" rIns="0">
            <a:spAutoFit/>
          </a:bodyPr>
          <a:lstStyle/>
          <a:p>
            <a:pPr>
              <a:lnSpc>
                <a:spcPts val="6414"/>
              </a:lnSpc>
            </a:pPr>
            <a:r>
              <a:rPr lang="en-US" sz="5345">
                <a:solidFill>
                  <a:srgbClr val="242423"/>
                </a:solidFill>
                <a:latin typeface="Clear Sans Regular Bold"/>
              </a:rPr>
              <a:t>Cơ Sở Lý Thuyết</a:t>
            </a:r>
          </a:p>
        </p:txBody>
      </p:sp>
      <p:pic>
        <p:nvPicPr>
          <p:cNvPr name="Picture 4" id="4"/>
          <p:cNvPicPr>
            <a:picLocks noChangeAspect="true"/>
          </p:cNvPicPr>
          <p:nvPr/>
        </p:nvPicPr>
        <p:blipFill>
          <a:blip r:embed="rId2"/>
          <a:srcRect l="0" t="13349" r="0" b="0"/>
          <a:stretch>
            <a:fillRect/>
          </a:stretch>
        </p:blipFill>
        <p:spPr>
          <a:xfrm flipH="true" flipV="false" rot="0">
            <a:off x="-3262881" y="1946745"/>
            <a:ext cx="11053915" cy="639350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2331722">
            <a:off x="881004" y="318899"/>
            <a:ext cx="1803914" cy="186462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2002350">
            <a:off x="-420759" y="7885604"/>
            <a:ext cx="3339765" cy="2329883"/>
          </a:xfrm>
          <a:prstGeom prst="rect">
            <a:avLst/>
          </a:prstGeom>
        </p:spPr>
      </p:pic>
      <p:sp>
        <p:nvSpPr>
          <p:cNvPr name="TextBox 7" id="7"/>
          <p:cNvSpPr txBox="true"/>
          <p:nvPr/>
        </p:nvSpPr>
        <p:spPr>
          <a:xfrm rot="0">
            <a:off x="6084108" y="3015780"/>
            <a:ext cx="11091454" cy="5324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Lexend Deca"/>
              </a:rPr>
              <a:t>API là gì?</a:t>
            </a:r>
          </a:p>
          <a:p>
            <a:pPr>
              <a:lnSpc>
                <a:spcPts val="4200"/>
              </a:lnSpc>
            </a:pPr>
          </a:p>
          <a:p>
            <a:pPr>
              <a:lnSpc>
                <a:spcPts val="4200"/>
              </a:lnSpc>
            </a:pPr>
            <a:r>
              <a:rPr lang="en-US" sz="3000">
                <a:solidFill>
                  <a:srgbClr val="000000"/>
                </a:solidFill>
                <a:latin typeface="Lexend Deca"/>
              </a:rPr>
              <a:t>       Là một tập hợp các quy tắc, giao thức và công cụ được sử dụng để phát triển các ứng dụng phần mềm và cho phép các ứng dụng khác tương tác với ứng dụng của bạn. API thường được sử dụng để chia sẻ dữ liệu và chức năng giữa các ứng dụng khác nhau và cung cấp tính năng mở rộng cho ứng dụng của bạn.</a:t>
            </a:r>
          </a:p>
          <a:p>
            <a:pPr>
              <a:lnSpc>
                <a:spcPts val="4200"/>
              </a:lnSpc>
            </a:pPr>
          </a:p>
          <a:p>
            <a:pPr marL="0" indent="0" lvl="0">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144839" cy="10287000"/>
          </a:xfrm>
          <a:prstGeom prst="rect">
            <a:avLst/>
          </a:prstGeom>
          <a:solidFill>
            <a:srgbClr val="F3F3F3"/>
          </a:solidFill>
        </p:spPr>
      </p:sp>
      <p:sp>
        <p:nvSpPr>
          <p:cNvPr name="TextBox 3" id="3"/>
          <p:cNvSpPr txBox="true"/>
          <p:nvPr/>
        </p:nvSpPr>
        <p:spPr>
          <a:xfrm rot="0">
            <a:off x="7791033" y="1016066"/>
            <a:ext cx="7677605" cy="819150"/>
          </a:xfrm>
          <a:prstGeom prst="rect">
            <a:avLst/>
          </a:prstGeom>
        </p:spPr>
        <p:txBody>
          <a:bodyPr anchor="t" rtlCol="false" tIns="0" lIns="0" bIns="0" rIns="0">
            <a:spAutoFit/>
          </a:bodyPr>
          <a:lstStyle/>
          <a:p>
            <a:pPr>
              <a:lnSpc>
                <a:spcPts val="6414"/>
              </a:lnSpc>
            </a:pPr>
            <a:r>
              <a:rPr lang="en-US" sz="5345">
                <a:solidFill>
                  <a:srgbClr val="242423"/>
                </a:solidFill>
                <a:latin typeface="Clear Sans Regular Bold"/>
              </a:rPr>
              <a:t>Cơ Sở Lý Thuyết</a:t>
            </a:r>
          </a:p>
        </p:txBody>
      </p:sp>
      <p:pic>
        <p:nvPicPr>
          <p:cNvPr name="Picture 4" id="4"/>
          <p:cNvPicPr>
            <a:picLocks noChangeAspect="true"/>
          </p:cNvPicPr>
          <p:nvPr/>
        </p:nvPicPr>
        <p:blipFill>
          <a:blip r:embed="rId3"/>
          <a:srcRect l="0" t="13349" r="0" b="0"/>
          <a:stretch>
            <a:fillRect/>
          </a:stretch>
        </p:blipFill>
        <p:spPr>
          <a:xfrm flipH="true" flipV="false" rot="0">
            <a:off x="-3262881" y="1946745"/>
            <a:ext cx="11053915" cy="6393509"/>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2331722">
            <a:off x="881004" y="318899"/>
            <a:ext cx="1803914" cy="1864622"/>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2002350">
            <a:off x="-420759" y="7885604"/>
            <a:ext cx="3339765" cy="2329883"/>
          </a:xfrm>
          <a:prstGeom prst="rect">
            <a:avLst/>
          </a:prstGeom>
        </p:spPr>
      </p:pic>
      <p:sp>
        <p:nvSpPr>
          <p:cNvPr name="TextBox 7" id="7"/>
          <p:cNvSpPr txBox="true"/>
          <p:nvPr/>
        </p:nvSpPr>
        <p:spPr>
          <a:xfrm rot="0">
            <a:off x="6084108" y="3015780"/>
            <a:ext cx="11091454" cy="5953125"/>
          </a:xfrm>
          <a:prstGeom prst="rect">
            <a:avLst/>
          </a:prstGeom>
        </p:spPr>
        <p:txBody>
          <a:bodyPr anchor="t" rtlCol="false" tIns="0" lIns="0" bIns="0" rIns="0">
            <a:spAutoFit/>
          </a:bodyPr>
          <a:lstStyle/>
          <a:p>
            <a:pPr>
              <a:lnSpc>
                <a:spcPts val="4200"/>
              </a:lnSpc>
            </a:pPr>
            <a:r>
              <a:rPr lang="en-US" sz="3000">
                <a:solidFill>
                  <a:srgbClr val="000000"/>
                </a:solidFill>
                <a:latin typeface="Lexend Deca"/>
              </a:rPr>
              <a:t>     2. Một số loại APi phổ biến</a:t>
            </a:r>
          </a:p>
          <a:p>
            <a:pPr>
              <a:lnSpc>
                <a:spcPts val="4200"/>
              </a:lnSpc>
            </a:pPr>
          </a:p>
          <a:p>
            <a:pPr marL="647700" indent="-323850" lvl="1">
              <a:lnSpc>
                <a:spcPts val="5040"/>
              </a:lnSpc>
              <a:buFont typeface="Arial"/>
              <a:buChar char="•"/>
            </a:pPr>
            <a:r>
              <a:rPr lang="en-US" sz="3000">
                <a:solidFill>
                  <a:srgbClr val="000000"/>
                </a:solidFill>
                <a:latin typeface="Lexend Deca"/>
              </a:rPr>
              <a:t>API Web: cho phép tương tác với dịch vụ web</a:t>
            </a:r>
          </a:p>
          <a:p>
            <a:pPr marL="647700" indent="-323850" lvl="1">
              <a:lnSpc>
                <a:spcPts val="5040"/>
              </a:lnSpc>
              <a:buFont typeface="Arial"/>
              <a:buChar char="•"/>
            </a:pPr>
            <a:r>
              <a:rPr lang="en-US" sz="3000">
                <a:solidFill>
                  <a:srgbClr val="000000"/>
                </a:solidFill>
                <a:latin typeface="Lexend Deca"/>
              </a:rPr>
              <a:t>API RESTful: thực hiện các yêu cầu truy xuất dữ liệu</a:t>
            </a:r>
          </a:p>
          <a:p>
            <a:pPr marL="647700" indent="-323850" lvl="1">
              <a:lnSpc>
                <a:spcPts val="5040"/>
              </a:lnSpc>
              <a:buFont typeface="Arial"/>
              <a:buChar char="•"/>
            </a:pPr>
            <a:r>
              <a:rPr lang="en-US" sz="3000">
                <a:solidFill>
                  <a:srgbClr val="000000"/>
                </a:solidFill>
                <a:latin typeface="Lexend Deca"/>
              </a:rPr>
              <a:t>API SOAP: định dạng dữ liệu &amp; bảo mật, kiểm soát phiên</a:t>
            </a:r>
          </a:p>
          <a:p>
            <a:pPr marL="647700" indent="-323850" lvl="1">
              <a:lnSpc>
                <a:spcPts val="5040"/>
              </a:lnSpc>
              <a:buFont typeface="Arial"/>
              <a:buChar char="•"/>
            </a:pPr>
            <a:r>
              <a:rPr lang="en-US" sz="3000">
                <a:solidFill>
                  <a:srgbClr val="000000"/>
                </a:solidFill>
                <a:latin typeface="Lexend Deca"/>
              </a:rPr>
              <a:t>API Nhúng: Kết nốt thiết bị nhúng như cảm biến... với ứng dụng</a:t>
            </a:r>
          </a:p>
          <a:p>
            <a:pPr>
              <a:lnSpc>
                <a:spcPts val="4200"/>
              </a:lnSpc>
            </a:pPr>
          </a:p>
          <a:p>
            <a:pPr marL="0" indent="0" lvl="0">
              <a:lnSpc>
                <a:spcPts val="42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4597730"/>
          </a:xfrm>
          <a:prstGeom prst="rect">
            <a:avLst/>
          </a:prstGeom>
          <a:solidFill>
            <a:srgbClr val="F3F3F3"/>
          </a:solidFill>
        </p:spPr>
      </p:sp>
      <p:sp>
        <p:nvSpPr>
          <p:cNvPr name="TextBox 3" id="3"/>
          <p:cNvSpPr txBox="true"/>
          <p:nvPr/>
        </p:nvSpPr>
        <p:spPr>
          <a:xfrm rot="0">
            <a:off x="1028700" y="2026833"/>
            <a:ext cx="8115300" cy="762720"/>
          </a:xfrm>
          <a:prstGeom prst="rect">
            <a:avLst/>
          </a:prstGeom>
        </p:spPr>
        <p:txBody>
          <a:bodyPr anchor="t" rtlCol="false" tIns="0" lIns="0" bIns="0" rIns="0">
            <a:spAutoFit/>
          </a:bodyPr>
          <a:lstStyle/>
          <a:p>
            <a:pPr>
              <a:lnSpc>
                <a:spcPts val="6000"/>
              </a:lnSpc>
            </a:pPr>
            <a:r>
              <a:rPr lang="en-US" sz="5000">
                <a:solidFill>
                  <a:srgbClr val="242423"/>
                </a:solidFill>
                <a:latin typeface="Clear Sans Regular"/>
              </a:rPr>
              <a:t>SƠ LƯỢC VỀ ĐỀ TÀI</a:t>
            </a:r>
          </a:p>
        </p:txBody>
      </p:sp>
      <p:pic>
        <p:nvPicPr>
          <p:cNvPr name="Picture 4" id="4"/>
          <p:cNvPicPr>
            <a:picLocks noChangeAspect="true"/>
          </p:cNvPicPr>
          <p:nvPr/>
        </p:nvPicPr>
        <p:blipFill>
          <a:blip r:embed="rId3"/>
          <a:srcRect l="0" t="0" r="0" b="0"/>
          <a:stretch>
            <a:fillRect/>
          </a:stretch>
        </p:blipFill>
        <p:spPr>
          <a:xfrm flipH="true" flipV="false" rot="0">
            <a:off x="10638039" y="-558189"/>
            <a:ext cx="7911979" cy="4571974"/>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9581482" y="-441828"/>
            <a:ext cx="1804307" cy="1739204"/>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1253782">
            <a:off x="15596088" y="3822862"/>
            <a:ext cx="3326424" cy="1777916"/>
          </a:xfrm>
          <a:prstGeom prst="rect">
            <a:avLst/>
          </a:prstGeom>
        </p:spPr>
      </p:pic>
      <p:sp>
        <p:nvSpPr>
          <p:cNvPr name="TextBox 7" id="7"/>
          <p:cNvSpPr txBox="true"/>
          <p:nvPr/>
        </p:nvSpPr>
        <p:spPr>
          <a:xfrm rot="0">
            <a:off x="0" y="3947110"/>
            <a:ext cx="14075429" cy="580390"/>
          </a:xfrm>
          <a:prstGeom prst="rect">
            <a:avLst/>
          </a:prstGeom>
        </p:spPr>
        <p:txBody>
          <a:bodyPr anchor="t" rtlCol="false" tIns="0" lIns="0" bIns="0" rIns="0">
            <a:spAutoFit/>
          </a:bodyPr>
          <a:lstStyle/>
          <a:p>
            <a:pPr algn="ctr">
              <a:lnSpc>
                <a:spcPts val="4759"/>
              </a:lnSpc>
            </a:pPr>
            <a:r>
              <a:rPr lang="en-US" sz="3399">
                <a:solidFill>
                  <a:srgbClr val="242423"/>
                </a:solidFill>
                <a:latin typeface="Noto Serif Display Black"/>
              </a:rPr>
              <a:t>Phát triển ứng dụng dịch thuật từ Google Transalte API</a:t>
            </a:r>
          </a:p>
        </p:txBody>
      </p:sp>
      <p:sp>
        <p:nvSpPr>
          <p:cNvPr name="TextBox 8" id="8"/>
          <p:cNvSpPr txBox="true"/>
          <p:nvPr/>
        </p:nvSpPr>
        <p:spPr>
          <a:xfrm rot="0">
            <a:off x="1619199" y="5759780"/>
            <a:ext cx="4362748"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Lexend Deca"/>
              </a:rPr>
              <a:t>Mục tiêu</a:t>
            </a:r>
          </a:p>
          <a:p>
            <a:pPr marL="734059" indent="-367030" lvl="1">
              <a:lnSpc>
                <a:spcPts val="4759"/>
              </a:lnSpc>
              <a:buFont typeface="Arial"/>
              <a:buChar char="•"/>
            </a:pPr>
            <a:r>
              <a:rPr lang="en-US" sz="3399">
                <a:solidFill>
                  <a:srgbClr val="000000"/>
                </a:solidFill>
                <a:latin typeface="Lexend Deca"/>
              </a:rPr>
              <a:t>Lý do chọn đề tài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035123"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1822445">
            <a:off x="5939048" y="8634338"/>
            <a:ext cx="2715278" cy="189423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845698">
            <a:off x="-379122" y="2620445"/>
            <a:ext cx="1890916" cy="195455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97104" y="4213210"/>
            <a:ext cx="7648573" cy="5045090"/>
          </a:xfrm>
          <a:prstGeom prst="rect">
            <a:avLst/>
          </a:prstGeom>
        </p:spPr>
      </p:pic>
      <p:sp>
        <p:nvSpPr>
          <p:cNvPr name="TextBox 6" id="6"/>
          <p:cNvSpPr txBox="true"/>
          <p:nvPr/>
        </p:nvSpPr>
        <p:spPr>
          <a:xfrm rot="0">
            <a:off x="1028700" y="1019175"/>
            <a:ext cx="5985380" cy="1515915"/>
          </a:xfrm>
          <a:prstGeom prst="rect">
            <a:avLst/>
          </a:prstGeom>
        </p:spPr>
        <p:txBody>
          <a:bodyPr anchor="t" rtlCol="false" tIns="0" lIns="0" bIns="0" rIns="0">
            <a:spAutoFit/>
          </a:bodyPr>
          <a:lstStyle/>
          <a:p>
            <a:pPr>
              <a:lnSpc>
                <a:spcPts val="6000"/>
              </a:lnSpc>
            </a:pPr>
            <a:r>
              <a:rPr lang="en-US" sz="5000">
                <a:solidFill>
                  <a:srgbClr val="242423"/>
                </a:solidFill>
                <a:latin typeface="Clear Sans Regular"/>
              </a:rPr>
              <a:t>PHẦN MỀM KDGTRANSLATE</a:t>
            </a:r>
          </a:p>
        </p:txBody>
      </p:sp>
      <p:sp>
        <p:nvSpPr>
          <p:cNvPr name="TextBox 7" id="7"/>
          <p:cNvSpPr txBox="true"/>
          <p:nvPr/>
        </p:nvSpPr>
        <p:spPr>
          <a:xfrm rot="0">
            <a:off x="8268768" y="466376"/>
            <a:ext cx="10019232" cy="8381365"/>
          </a:xfrm>
          <a:prstGeom prst="rect">
            <a:avLst/>
          </a:prstGeom>
        </p:spPr>
        <p:txBody>
          <a:bodyPr anchor="t" rtlCol="false" tIns="0" lIns="0" bIns="0" rIns="0">
            <a:spAutoFit/>
          </a:bodyPr>
          <a:lstStyle/>
          <a:p>
            <a:pPr>
              <a:lnSpc>
                <a:spcPts val="4759"/>
              </a:lnSpc>
            </a:pPr>
            <a:r>
              <a:rPr lang="en-US" sz="3399">
                <a:solidFill>
                  <a:srgbClr val="000000"/>
                </a:solidFill>
                <a:latin typeface="Lexend Deca"/>
              </a:rPr>
              <a:t>Giao diện - Trải nghiệm người dùng</a:t>
            </a:r>
          </a:p>
          <a:p>
            <a:pPr marL="734059" indent="-367030" lvl="1">
              <a:lnSpc>
                <a:spcPts val="4759"/>
              </a:lnSpc>
              <a:buFont typeface="Arial"/>
              <a:buChar char="•"/>
            </a:pPr>
            <a:r>
              <a:rPr lang="en-US" sz="3399">
                <a:solidFill>
                  <a:srgbClr val="000000"/>
                </a:solidFill>
                <a:latin typeface="Lexend Deca"/>
              </a:rPr>
              <a:t>Giao diện: </a:t>
            </a:r>
            <a:r>
              <a:rPr lang="en-US" sz="3399">
                <a:solidFill>
                  <a:srgbClr val="000000"/>
                </a:solidFill>
                <a:latin typeface="Lexend Deca"/>
              </a:rPr>
              <a:t>c# winform + DevExpress</a:t>
            </a:r>
          </a:p>
          <a:p>
            <a:pPr marL="734059" indent="-367030" lvl="1">
              <a:lnSpc>
                <a:spcPts val="4759"/>
              </a:lnSpc>
              <a:buFont typeface="Arial"/>
              <a:buChar char="•"/>
            </a:pPr>
            <a:r>
              <a:rPr lang="en-US" sz="3399">
                <a:solidFill>
                  <a:srgbClr val="000000"/>
                </a:solidFill>
                <a:latin typeface="Lexend Deca"/>
              </a:rPr>
              <a:t>Sử dụng API của Google</a:t>
            </a:r>
            <a:r>
              <a:rPr lang="en-US" sz="3399" u="none">
                <a:solidFill>
                  <a:srgbClr val="000000"/>
                </a:solidFill>
                <a:latin typeface="Lexend Deca"/>
              </a:rPr>
              <a:t>Translate và Zalo.ai hỗ trợ dịch và đọc đa ngôn ngữ với giọng thoại người việt</a:t>
            </a:r>
          </a:p>
          <a:p>
            <a:pPr marL="734059" indent="-367030" lvl="1">
              <a:lnSpc>
                <a:spcPts val="4759"/>
              </a:lnSpc>
              <a:buFont typeface="Arial"/>
              <a:buChar char="•"/>
            </a:pPr>
            <a:r>
              <a:rPr lang="en-US" sz="3399" u="none">
                <a:solidFill>
                  <a:srgbClr val="000000"/>
                </a:solidFill>
                <a:latin typeface="Lexend Deca"/>
              </a:rPr>
              <a:t>Có hotkeys sử dụng nhanh chóng</a:t>
            </a:r>
          </a:p>
          <a:p>
            <a:pPr marL="0" indent="0" lvl="0">
              <a:lnSpc>
                <a:spcPts val="4759"/>
              </a:lnSpc>
              <a:spcBef>
                <a:spcPct val="0"/>
              </a:spcBef>
            </a:pPr>
          </a:p>
          <a:p>
            <a:pPr marL="0" indent="0" lvl="0">
              <a:lnSpc>
                <a:spcPts val="4759"/>
              </a:lnSpc>
              <a:spcBef>
                <a:spcPct val="0"/>
              </a:spcBef>
            </a:pPr>
            <a:r>
              <a:rPr lang="en-US" sz="3399" u="none">
                <a:solidFill>
                  <a:srgbClr val="000000"/>
                </a:solidFill>
                <a:latin typeface="Lexend Deca"/>
              </a:rPr>
              <a:t>Chức Năng:</a:t>
            </a:r>
          </a:p>
          <a:p>
            <a:pPr marL="734059" indent="-367030" lvl="1">
              <a:lnSpc>
                <a:spcPts val="4759"/>
              </a:lnSpc>
              <a:spcBef>
                <a:spcPct val="0"/>
              </a:spcBef>
              <a:buFont typeface="Arial"/>
              <a:buChar char="•"/>
            </a:pPr>
            <a:r>
              <a:rPr lang="en-US" sz="3399" u="none">
                <a:solidFill>
                  <a:srgbClr val="000000"/>
                </a:solidFill>
                <a:latin typeface="Lexend Deca"/>
              </a:rPr>
              <a:t>Dịch văn bản</a:t>
            </a:r>
          </a:p>
          <a:p>
            <a:pPr marL="734059" indent="-367030" lvl="1">
              <a:lnSpc>
                <a:spcPts val="4759"/>
              </a:lnSpc>
              <a:spcBef>
                <a:spcPct val="0"/>
              </a:spcBef>
              <a:buFont typeface="Arial"/>
              <a:buChar char="•"/>
            </a:pPr>
            <a:r>
              <a:rPr lang="en-US" sz="3399" u="none">
                <a:solidFill>
                  <a:srgbClr val="000000"/>
                </a:solidFill>
                <a:latin typeface="Lexend Deca"/>
              </a:rPr>
              <a:t>Tự phát hiện ngôn ngữ</a:t>
            </a:r>
          </a:p>
          <a:p>
            <a:pPr marL="734059" indent="-367030" lvl="1">
              <a:lnSpc>
                <a:spcPts val="4759"/>
              </a:lnSpc>
              <a:spcBef>
                <a:spcPct val="0"/>
              </a:spcBef>
              <a:buFont typeface="Arial"/>
              <a:buChar char="•"/>
            </a:pPr>
            <a:r>
              <a:rPr lang="en-US" sz="3399" u="none">
                <a:solidFill>
                  <a:srgbClr val="000000"/>
                </a:solidFill>
                <a:latin typeface="Lexend Deca"/>
              </a:rPr>
              <a:t>Nhập bằng voice</a:t>
            </a:r>
          </a:p>
          <a:p>
            <a:pPr marL="734059" indent="-367030" lvl="1">
              <a:lnSpc>
                <a:spcPts val="4759"/>
              </a:lnSpc>
              <a:spcBef>
                <a:spcPct val="0"/>
              </a:spcBef>
              <a:buFont typeface="Arial"/>
              <a:buChar char="•"/>
            </a:pPr>
            <a:r>
              <a:rPr lang="en-US" sz="3399" u="none">
                <a:solidFill>
                  <a:srgbClr val="000000"/>
                </a:solidFill>
                <a:latin typeface="Lexend Deca"/>
              </a:rPr>
              <a:t>Đọc văn bản</a:t>
            </a:r>
          </a:p>
          <a:p>
            <a:pPr marL="734059" indent="-367030" lvl="1">
              <a:lnSpc>
                <a:spcPts val="4759"/>
              </a:lnSpc>
              <a:spcBef>
                <a:spcPct val="0"/>
              </a:spcBef>
              <a:buFont typeface="Arial"/>
              <a:buChar char="•"/>
            </a:pPr>
            <a:r>
              <a:rPr lang="en-US" sz="3399" u="none">
                <a:solidFill>
                  <a:srgbClr val="000000"/>
                </a:solidFill>
                <a:latin typeface="Lexend Deca"/>
              </a:rPr>
              <a:t>ORC chụp và lấy văn bản từ ảnh</a:t>
            </a:r>
          </a:p>
          <a:p>
            <a:pPr marL="0" indent="0" lvl="0">
              <a:lnSpc>
                <a:spcPts val="47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pic>
        <p:nvPicPr>
          <p:cNvPr name="Picture 3" id="3"/>
          <p:cNvPicPr>
            <a:picLocks noChangeAspect="true"/>
          </p:cNvPicPr>
          <p:nvPr/>
        </p:nvPicPr>
        <p:blipFill>
          <a:blip r:embed="rId2"/>
          <a:srcRect l="0" t="0" r="0" b="0"/>
          <a:stretch>
            <a:fillRect/>
          </a:stretch>
        </p:blipFill>
        <p:spPr>
          <a:xfrm flipH="false" flipV="false" rot="2130727">
            <a:off x="4253739" y="7691533"/>
            <a:ext cx="2988692" cy="215382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462481" y="-734964"/>
            <a:ext cx="3124970" cy="296582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220326" y="3711161"/>
            <a:ext cx="2147435" cy="2488498"/>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652167">
            <a:off x="3545546" y="1126515"/>
            <a:ext cx="2035781" cy="196232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1780909">
            <a:off x="358779" y="7164694"/>
            <a:ext cx="2402485" cy="2085674"/>
          </a:xfrm>
          <a:prstGeom prst="rect">
            <a:avLst/>
          </a:prstGeom>
        </p:spPr>
      </p:pic>
      <p:sp>
        <p:nvSpPr>
          <p:cNvPr name="TextBox 8" id="8"/>
          <p:cNvSpPr txBox="true"/>
          <p:nvPr/>
        </p:nvSpPr>
        <p:spPr>
          <a:xfrm rot="0">
            <a:off x="8934911" y="543308"/>
            <a:ext cx="7978552" cy="970784"/>
          </a:xfrm>
          <a:prstGeom prst="rect">
            <a:avLst/>
          </a:prstGeom>
        </p:spPr>
        <p:txBody>
          <a:bodyPr anchor="t" rtlCol="false" tIns="0" lIns="0" bIns="0" rIns="0">
            <a:spAutoFit/>
          </a:bodyPr>
          <a:lstStyle/>
          <a:p>
            <a:pPr>
              <a:lnSpc>
                <a:spcPts val="7679"/>
              </a:lnSpc>
            </a:pPr>
            <a:r>
              <a:rPr lang="en-US" sz="6399">
                <a:solidFill>
                  <a:srgbClr val="242423"/>
                </a:solidFill>
                <a:latin typeface="Clear Sans Regular"/>
              </a:rPr>
              <a:t>Bài toán cốt lõi</a:t>
            </a:r>
          </a:p>
        </p:txBody>
      </p:sp>
      <p:pic>
        <p:nvPicPr>
          <p:cNvPr name="Picture 9" id="9"/>
          <p:cNvPicPr>
            <a:picLocks noChangeAspect="true"/>
          </p:cNvPicPr>
          <p:nvPr/>
        </p:nvPicPr>
        <p:blipFill>
          <a:blip r:embed="rId7"/>
          <a:srcRect l="0" t="0" r="0" b="0"/>
          <a:stretch>
            <a:fillRect/>
          </a:stretch>
        </p:blipFill>
        <p:spPr>
          <a:xfrm flipH="false" flipV="false" rot="0">
            <a:off x="765511" y="3268858"/>
            <a:ext cx="16756977" cy="5989442"/>
          </a:xfrm>
          <a:prstGeom prst="rect">
            <a:avLst/>
          </a:prstGeom>
        </p:spPr>
      </p:pic>
      <p:sp>
        <p:nvSpPr>
          <p:cNvPr name="TextBox 10" id="10"/>
          <p:cNvSpPr txBox="true"/>
          <p:nvPr/>
        </p:nvSpPr>
        <p:spPr>
          <a:xfrm rot="0">
            <a:off x="6391424" y="2164189"/>
            <a:ext cx="2752576"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Lexend Deca"/>
              </a:rPr>
              <a:t>Dịch văn bản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16" r="0" b="55737"/>
          <a:stretch>
            <a:fillRect/>
          </a:stretch>
        </p:blipFill>
        <p:spPr>
          <a:xfrm flipH="false" flipV="false" rot="0">
            <a:off x="0" y="0"/>
            <a:ext cx="18288000" cy="5288011"/>
          </a:xfrm>
          <a:prstGeom prst="rect">
            <a:avLst/>
          </a:prstGeom>
        </p:spPr>
      </p:pic>
      <p:sp>
        <p:nvSpPr>
          <p:cNvPr name="TextBox 3" id="3"/>
          <p:cNvSpPr txBox="true"/>
          <p:nvPr/>
        </p:nvSpPr>
        <p:spPr>
          <a:xfrm rot="0">
            <a:off x="1028700" y="7263167"/>
            <a:ext cx="10035818" cy="970784"/>
          </a:xfrm>
          <a:prstGeom prst="rect">
            <a:avLst/>
          </a:prstGeom>
        </p:spPr>
        <p:txBody>
          <a:bodyPr anchor="t" rtlCol="false" tIns="0" lIns="0" bIns="0" rIns="0">
            <a:spAutoFit/>
          </a:bodyPr>
          <a:lstStyle/>
          <a:p>
            <a:pPr>
              <a:lnSpc>
                <a:spcPts val="7679"/>
              </a:lnSpc>
            </a:pPr>
            <a:r>
              <a:rPr lang="en-US" sz="6399">
                <a:solidFill>
                  <a:srgbClr val="242423"/>
                </a:solidFill>
                <a:latin typeface="Clear Sans Regular"/>
              </a:rPr>
              <a:t>Cảm ơn đã lắng nghe!</a:t>
            </a:r>
          </a:p>
        </p:txBody>
      </p:sp>
      <p:pic>
        <p:nvPicPr>
          <p:cNvPr name="Picture 4" id="4"/>
          <p:cNvPicPr>
            <a:picLocks noChangeAspect="true"/>
          </p:cNvPicPr>
          <p:nvPr/>
        </p:nvPicPr>
        <p:blipFill>
          <a:blip r:embed="rId3"/>
          <a:srcRect l="0" t="0" r="0" b="0"/>
          <a:stretch>
            <a:fillRect/>
          </a:stretch>
        </p:blipFill>
        <p:spPr>
          <a:xfrm flipH="false" flipV="false" rot="0">
            <a:off x="12865693" y="5597537"/>
            <a:ext cx="3553908" cy="3470613"/>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378984">
            <a:off x="14424424" y="8839969"/>
            <a:ext cx="3340354" cy="178835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2219678" y="4473531"/>
            <a:ext cx="1689939" cy="162896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7030756" y="5711827"/>
            <a:ext cx="2062484" cy="21318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DAFgss9LPrg</dc:identifier>
  <dcterms:modified xsi:type="dcterms:W3CDTF">2011-08-01T06:04:30Z</dcterms:modified>
  <cp:revision>1</cp:revision>
  <dc:title>Phần mềm dịch thuật KdgTranslate</dc:title>
</cp:coreProperties>
</file>